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4"/>
  </p:sldMasterIdLst>
  <p:notesMasterIdLst>
    <p:notesMasterId r:id="rId25"/>
  </p:notesMasterIdLst>
  <p:sldIdLst>
    <p:sldId id="271" r:id="rId5"/>
    <p:sldId id="289" r:id="rId6"/>
    <p:sldId id="318" r:id="rId7"/>
    <p:sldId id="272" r:id="rId8"/>
    <p:sldId id="317" r:id="rId9"/>
    <p:sldId id="290" r:id="rId10"/>
    <p:sldId id="292" r:id="rId11"/>
    <p:sldId id="291" r:id="rId12"/>
    <p:sldId id="293" r:id="rId13"/>
    <p:sldId id="296" r:id="rId14"/>
    <p:sldId id="306" r:id="rId15"/>
    <p:sldId id="314" r:id="rId16"/>
    <p:sldId id="297" r:id="rId17"/>
    <p:sldId id="309" r:id="rId18"/>
    <p:sldId id="315" r:id="rId19"/>
    <p:sldId id="310" r:id="rId20"/>
    <p:sldId id="316" r:id="rId21"/>
    <p:sldId id="313" r:id="rId22"/>
    <p:sldId id="301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/>
  </p:cmAuthor>
  <p:cmAuthor id="2" name="Лебедев Сергей Аркадьевич" initials="ЛСА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454141"/>
    <a:srgbClr val="627FB2"/>
    <a:srgbClr val="1D5CD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722"/>
  </p:normalViewPr>
  <p:slideViewPr>
    <p:cSldViewPr snapToGrid="0" snapToObjects="1">
      <p:cViewPr>
        <p:scale>
          <a:sx n="75" d="100"/>
          <a:sy n="75" d="100"/>
        </p:scale>
        <p:origin x="-854" y="-259"/>
      </p:cViewPr>
      <p:guideLst>
        <p:guide orient="horz" pos="3952"/>
        <p:guide orient="horz" pos="913"/>
        <p:guide pos="325"/>
        <p:guide pos="1209"/>
        <p:guide pos="2955"/>
        <p:guide pos="2071"/>
        <p:guide pos="3840"/>
        <p:guide pos="4702"/>
        <p:guide pos="5586"/>
        <p:guide pos="7333"/>
        <p:guide pos="6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9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95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9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2818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xmlns="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xmlns="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xmlns="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xmlns="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xmlns="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xmlns="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xmlns="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xmlns="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10090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xmlns="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xmlns="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xmlns="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xmlns="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xmlns="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x-none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xmlns="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xmlns="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xmlns="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xmlns="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00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xmlns="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xmlns="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xmlns="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xmlns="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xmlns="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xmlns="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xmlns="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xmlns="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xmlns="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xmlns="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xmlns="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xmlns="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xmlns="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xmlns="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xmlns="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xmlns="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xmlns="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xmlns="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xmlns="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xmlns="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xmlns="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xmlns="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xmlns="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xmlns="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xmlns="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xmlns="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35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503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55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286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91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892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46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x-none" smtClean="0"/>
              <a:t>09.06.2024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29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8170676_Fuzzy_cognitive_maps_Advances_in_theory_methodologies_tools_and_applications" TargetMode="External"/><Relationship Id="rId2" Type="http://schemas.openxmlformats.org/officeDocument/2006/relationships/hyperlink" Target="https://doi.org/10.1007/978-3-031-01919-7_6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searchgate.net/publication/220887109_Fuzzy_Cognitive_Maps_for_Modeling_Complex_System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86511"/>
            <a:ext cx="10244636" cy="138784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/>
              <a:t>Программа для моделирования восприятия факторов успеха IТ-проекта с использованием нечетких когнитивных карт</a:t>
            </a:r>
            <a:br>
              <a:rPr lang="ru-RU" sz="2400" dirty="0"/>
            </a:br>
            <a:r>
              <a:rPr lang="en-US" sz="2400" dirty="0"/>
              <a:t>A Program for Modeling the Perception of Success Factors of an IT-Project Using Fuzzy Cognitive Maps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Департамент программной инженерии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</a:t>
            </a:r>
            <a:r>
              <a:rPr lang="ru-RU" dirty="0" smtClean="0"/>
              <a:t>2024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8915" y="2371568"/>
            <a:ext cx="5606142" cy="2202480"/>
          </a:xfrm>
        </p:spPr>
        <p:txBody>
          <a:bodyPr numCol="2">
            <a:normAutofit/>
          </a:bodyPr>
          <a:lstStyle/>
          <a:p>
            <a:pPr algn="r"/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r>
              <a:rPr lang="en-US" sz="1400" dirty="0" smtClean="0"/>
              <a:t>&gt;</a:t>
            </a:r>
            <a:endParaRPr lang="ru-RU" sz="1400" dirty="0" smtClean="0"/>
          </a:p>
          <a:p>
            <a:pPr algn="r"/>
            <a:endParaRPr lang="ru-RU" sz="1400" dirty="0"/>
          </a:p>
          <a:p>
            <a:pPr algn="r"/>
            <a:endParaRPr lang="ru-RU" sz="1400" dirty="0" smtClean="0"/>
          </a:p>
          <a:p>
            <a:pPr algn="r"/>
            <a:endParaRPr lang="ru-RU" sz="1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7244"/>
              </p:ext>
            </p:extLst>
          </p:nvPr>
        </p:nvGraphicFramePr>
        <p:xfrm>
          <a:off x="3679371" y="3774649"/>
          <a:ext cx="7593232" cy="2115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6616">
                  <a:extLst>
                    <a:ext uri="{9D8B030D-6E8A-4147-A177-3AD203B41FA5}">
                      <a16:colId xmlns:a16="http://schemas.microsoft.com/office/drawing/2014/main" xmlns="" val="3296702773"/>
                    </a:ext>
                  </a:extLst>
                </a:gridCol>
                <a:gridCol w="3796616">
                  <a:extLst>
                    <a:ext uri="{9D8B030D-6E8A-4147-A177-3AD203B41FA5}">
                      <a16:colId xmlns:a16="http://schemas.microsoft.com/office/drawing/2014/main" xmlns="" val="2485219701"/>
                    </a:ext>
                  </a:extLst>
                </a:gridCol>
              </a:tblGrid>
              <a:tr h="957678">
                <a:tc>
                  <a:txBody>
                    <a:bodyPr/>
                    <a:lstStyle/>
                    <a:p>
                      <a:endParaRPr lang="ru-RU" sz="14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Выполнил студент группы БПИ204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образовательной программы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09.03.04 «Программная инженерия»</a:t>
                      </a:r>
                    </a:p>
                    <a:p>
                      <a:pPr algn="r"/>
                      <a:r>
                        <a:rPr lang="ru-RU" sz="1400" b="1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Пеганов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Никита</a:t>
                      </a:r>
                      <a:r>
                        <a:rPr lang="ru-RU" sz="14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 Сергеевич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802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Руководитель: 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Доцент </a:t>
                      </a: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департамента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программной инженерии </a:t>
                      </a:r>
                      <a:b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факультета компьютерных наук,</a:t>
                      </a:r>
                    </a:p>
                    <a:p>
                      <a:pPr algn="r"/>
                      <a:r>
                        <a:rPr lang="ru-RU" sz="1400" b="1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HSE Sans" panose="02000000000000000000"/>
                        </a:rPr>
                        <a:t>Дегтярёв Константин Юрьевич</a:t>
                      </a:r>
                      <a:endParaRPr lang="ru-RU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HSE Sans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753886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" y="3574353"/>
            <a:ext cx="4326718" cy="22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Анализ и выбор моделей, методов и алгоритмов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7" y="2031111"/>
            <a:ext cx="3839337" cy="383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376;p80"/>
          <p:cNvSpPr txBox="1"/>
          <p:nvPr/>
        </p:nvSpPr>
        <p:spPr>
          <a:xfrm>
            <a:off x="416875" y="6015634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Виды функций принадлежности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33" y="1948841"/>
            <a:ext cx="36099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012" y="5663209"/>
            <a:ext cx="20288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376;p80"/>
          <p:cNvSpPr txBox="1"/>
          <p:nvPr/>
        </p:nvSpPr>
        <p:spPr>
          <a:xfrm>
            <a:off x="4482020" y="6242021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solidFill>
                  <a:srgbClr val="0F2C68"/>
                </a:solidFill>
              </a:rPr>
              <a:t>Алгоритм анализа НКК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13" name="Google Shape;376;p80"/>
          <p:cNvSpPr txBox="1"/>
          <p:nvPr/>
        </p:nvSpPr>
        <p:spPr>
          <a:xfrm>
            <a:off x="7855200" y="5071608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0E2D69"/>
                </a:solidFill>
              </a:rPr>
              <a:t>Алгоритмы </a:t>
            </a:r>
            <a:r>
              <a:rPr lang="ru-RU" sz="1600" dirty="0" err="1" smtClean="0">
                <a:solidFill>
                  <a:srgbClr val="0E2D69"/>
                </a:solidFill>
              </a:rPr>
              <a:t>дефаззификации</a:t>
            </a:r>
            <a:r>
              <a:rPr lang="ru-RU" sz="1600" dirty="0">
                <a:solidFill>
                  <a:srgbClr val="0E2D69"/>
                </a:solidFill>
              </a:rPr>
              <a:t>:</a:t>
            </a:r>
            <a:br>
              <a:rPr lang="ru-RU" sz="1600" dirty="0">
                <a:solidFill>
                  <a:srgbClr val="0E2D69"/>
                </a:solidFill>
              </a:rPr>
            </a:br>
            <a:r>
              <a:rPr lang="ru-RU" sz="1600" dirty="0">
                <a:solidFill>
                  <a:srgbClr val="0E2D69"/>
                </a:solidFill>
              </a:rPr>
              <a:t>• Метод центра </a:t>
            </a:r>
            <a:r>
              <a:rPr lang="ru-RU" sz="1600" dirty="0" smtClean="0">
                <a:solidFill>
                  <a:srgbClr val="0E2D69"/>
                </a:solidFill>
              </a:rPr>
              <a:t>тяжести</a:t>
            </a: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биссектрисы площади</a:t>
            </a:r>
            <a:endParaRPr lang="ru-RU" sz="1600" dirty="0" smtClean="0">
              <a:solidFill>
                <a:srgbClr val="0E2D69"/>
              </a:solidFill>
            </a:endParaRPr>
          </a:p>
          <a:p>
            <a:pPr lvl="0" algn="ctr"/>
            <a:r>
              <a:rPr lang="ru-RU" sz="1600" dirty="0">
                <a:solidFill>
                  <a:srgbClr val="0E2D69"/>
                </a:solidFill>
              </a:rPr>
              <a:t>• Метод среднего максимума</a:t>
            </a:r>
            <a:endParaRPr sz="1600" dirty="0">
              <a:solidFill>
                <a:srgbClr val="0E2D69"/>
              </a:solidFill>
            </a:endParaRPr>
          </a:p>
        </p:txBody>
      </p:sp>
      <p:sp>
        <p:nvSpPr>
          <p:cNvPr id="2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Picture backgrou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https://textarchive.ru/images/1368/2734478/432fd89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66" y="2777969"/>
            <a:ext cx="2980668" cy="23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sz="2800" dirty="0" smtClean="0">
                <a:solidFill>
                  <a:srgbClr val="0E2D69"/>
                </a:solidFill>
              </a:rPr>
              <a:t>Входные и выходные данные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6087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64944"/>
            <a:ext cx="6058743" cy="4645152"/>
          </a:xfrm>
        </p:spPr>
        <p:txBody>
          <a:bodyPr>
            <a:noAutofit/>
          </a:bodyPr>
          <a:lstStyle/>
          <a:p>
            <a:r>
              <a:rPr lang="ru-RU" sz="1500" dirty="0" smtClean="0"/>
              <a:t>Входные </a:t>
            </a:r>
            <a:r>
              <a:rPr lang="ru-RU" sz="1500" dirty="0" smtClean="0"/>
              <a:t>данные</a:t>
            </a:r>
          </a:p>
          <a:p>
            <a:r>
              <a:rPr lang="ru-RU" sz="1500" dirty="0" smtClean="0"/>
              <a:t>1</a:t>
            </a:r>
            <a:r>
              <a:rPr lang="ru-RU" sz="1500" dirty="0"/>
              <a:t>. </a:t>
            </a:r>
            <a:r>
              <a:rPr lang="ru-RU" sz="1500" dirty="0"/>
              <a:t>П</a:t>
            </a:r>
            <a:r>
              <a:rPr lang="ru-RU" sz="1500" dirty="0" smtClean="0"/>
              <a:t>ользовательские </a:t>
            </a:r>
            <a:r>
              <a:rPr lang="ru-RU" sz="1500" dirty="0"/>
              <a:t>наборы факторов успеха IT-проекта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Степени влияния </a:t>
            </a:r>
            <a:r>
              <a:rPr lang="ru-RU" sz="1500" dirty="0" smtClean="0"/>
              <a:t>факторов на успех проекта</a:t>
            </a:r>
            <a:endParaRPr lang="ru-RU" sz="1500" dirty="0"/>
          </a:p>
          <a:p>
            <a:r>
              <a:rPr lang="ru-RU" sz="1500" dirty="0"/>
              <a:t>3. Связи между </a:t>
            </a:r>
            <a:r>
              <a:rPr lang="ru-RU" sz="1500" dirty="0" smtClean="0"/>
              <a:t>факторами в виде графа</a:t>
            </a:r>
            <a:endParaRPr lang="ru-RU" sz="1500" dirty="0"/>
          </a:p>
          <a:p>
            <a:r>
              <a:rPr lang="ru-RU" sz="1500" dirty="0"/>
              <a:t>4. Весовые коэффициенты </a:t>
            </a:r>
            <a:r>
              <a:rPr lang="ru-RU" sz="1500" dirty="0" smtClean="0"/>
              <a:t>связей между факторами</a:t>
            </a:r>
          </a:p>
          <a:p>
            <a:r>
              <a:rPr lang="ru-RU" sz="1500" dirty="0" smtClean="0"/>
              <a:t>5. Название обсуждаемого </a:t>
            </a:r>
            <a:r>
              <a:rPr lang="en-US" sz="1500" dirty="0" smtClean="0"/>
              <a:t>IT-</a:t>
            </a:r>
            <a:r>
              <a:rPr lang="ru-RU" sz="1500" dirty="0" smtClean="0"/>
              <a:t>проекта</a:t>
            </a:r>
          </a:p>
          <a:p>
            <a:r>
              <a:rPr lang="ru-RU" sz="1500" dirty="0" smtClean="0"/>
              <a:t/>
            </a:r>
            <a:br>
              <a:rPr lang="ru-RU" sz="1500" dirty="0" smtClean="0"/>
            </a:br>
            <a:r>
              <a:rPr lang="ru-RU" sz="1500" dirty="0" smtClean="0"/>
              <a:t>Выходные данные</a:t>
            </a:r>
          </a:p>
          <a:p>
            <a:r>
              <a:rPr lang="ru-RU" sz="1500" dirty="0" smtClean="0"/>
              <a:t>1. Модель нечеткой когнитивной карты</a:t>
            </a:r>
          </a:p>
          <a:p>
            <a:r>
              <a:rPr lang="ru-RU" sz="1500" dirty="0" smtClean="0"/>
              <a:t>2</a:t>
            </a:r>
            <a:r>
              <a:rPr lang="ru-RU" sz="1500" dirty="0"/>
              <a:t>. </a:t>
            </a:r>
            <a:r>
              <a:rPr lang="ru-RU" sz="1500" dirty="0"/>
              <a:t>Визуализация </a:t>
            </a:r>
            <a:r>
              <a:rPr lang="ru-RU" sz="1500" dirty="0"/>
              <a:t>нечеткой когнитивной карты</a:t>
            </a:r>
          </a:p>
          <a:p>
            <a:r>
              <a:rPr lang="ru-RU" sz="1500" dirty="0" smtClean="0"/>
              <a:t>3</a:t>
            </a:r>
            <a:r>
              <a:rPr lang="ru-RU" sz="1500" dirty="0"/>
              <a:t>. Анализ влияния факторов и их </a:t>
            </a:r>
            <a:r>
              <a:rPr lang="ru-RU" sz="1500" dirty="0" smtClean="0"/>
              <a:t>связей</a:t>
            </a:r>
          </a:p>
          <a:p>
            <a:r>
              <a:rPr lang="ru-RU" sz="1500" dirty="0" smtClean="0"/>
              <a:t>4</a:t>
            </a:r>
            <a:r>
              <a:rPr lang="ru-RU" sz="1500" dirty="0"/>
              <a:t>. </a:t>
            </a:r>
            <a:r>
              <a:rPr lang="ru-RU" sz="1500" dirty="0" smtClean="0"/>
              <a:t>Критические факторы </a:t>
            </a:r>
            <a:r>
              <a:rPr lang="ru-RU" sz="1500" dirty="0"/>
              <a:t>успеха (CSF</a:t>
            </a:r>
            <a:r>
              <a:rPr lang="ru-RU" sz="1500" dirty="0" smtClean="0"/>
              <a:t>)</a:t>
            </a:r>
          </a:p>
          <a:p>
            <a:r>
              <a:rPr lang="ru-RU" sz="1500" dirty="0" smtClean="0"/>
              <a:t>5. Динамические результаты моделирования</a:t>
            </a:r>
            <a:endParaRPr lang="ru-RU" sz="1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45" y="1447790"/>
            <a:ext cx="4198556" cy="46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64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Архитектура </a:t>
            </a:r>
            <a:r>
              <a:rPr lang="ru-RU" sz="2800" dirty="0" smtClean="0">
                <a:solidFill>
                  <a:srgbClr val="0E2D69"/>
                </a:solidFill>
              </a:rPr>
              <a:t>системы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59" y="2080455"/>
            <a:ext cx="10295465" cy="423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39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/>
              <a:t>Технологии и инструменты реализации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Django</a:t>
            </a:r>
          </a:p>
          <a:p>
            <a:r>
              <a:rPr lang="en-US" sz="1600" dirty="0"/>
              <a:t>JavaScript</a:t>
            </a:r>
          </a:p>
          <a:p>
            <a:r>
              <a:rPr lang="en-US" sz="1600" dirty="0"/>
              <a:t>Postgres</a:t>
            </a:r>
          </a:p>
          <a:p>
            <a:r>
              <a:rPr lang="en-US" sz="1600" dirty="0" smtClean="0"/>
              <a:t>IntelliJ IDEA</a:t>
            </a:r>
          </a:p>
          <a:p>
            <a:r>
              <a:rPr lang="en-US" sz="1600" dirty="0" smtClean="0"/>
              <a:t>GitHub</a:t>
            </a:r>
            <a:endParaRPr lang="ru-RU" sz="1600" dirty="0" smtClean="0"/>
          </a:p>
          <a:p>
            <a:r>
              <a:rPr lang="en-US" sz="1600" dirty="0" smtClean="0"/>
              <a:t>D3.js</a:t>
            </a:r>
            <a:endParaRPr lang="en-US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pic>
        <p:nvPicPr>
          <p:cNvPr id="3076" name="Picture 4" descr="IntelliJ IDEA — Википедия">
            <a:extLst>
              <a:ext uri="{FF2B5EF4-FFF2-40B4-BE49-F238E27FC236}">
                <a16:creationId xmlns:a16="http://schemas.microsoft.com/office/drawing/2014/main" xmlns="" id="{413D2A3D-341F-4463-9C46-9E54222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30">
            <a:off x="6575830" y="2233474"/>
            <a:ext cx="1092619" cy="10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· GitHub">
            <a:extLst>
              <a:ext uri="{FF2B5EF4-FFF2-40B4-BE49-F238E27FC236}">
                <a16:creationId xmlns:a16="http://schemas.microsoft.com/office/drawing/2014/main" xmlns="" id="{B1772497-5D9C-4276-96E7-AA5E5B17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009">
            <a:off x="8513204" y="4687605"/>
            <a:ext cx="1152407" cy="11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1652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https://nextsoftware.io/files/images/logos/main/djang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959">
            <a:off x="2462045" y="2367029"/>
            <a:ext cx="2601577" cy="130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4359">
            <a:off x="6289230" y="3706656"/>
            <a:ext cx="1573437" cy="15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s://avatars.dzeninfra.ru/get-zen-logos/5398874/pubsuite_a2f831d7-a969-4c5e-a1b8-3ae8eab5150a_64da17e1d3af84703bc5d837/or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997">
            <a:off x="9217100" y="1939243"/>
            <a:ext cx="1454302" cy="14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914">
            <a:off x="2761706" y="3934391"/>
            <a:ext cx="4360431" cy="29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2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Особенности программной </a:t>
            </a:r>
            <a:r>
              <a:rPr lang="ru-RU" sz="2800" dirty="0" smtClean="0">
                <a:solidFill>
                  <a:srgbClr val="0E2D69"/>
                </a:solidFill>
              </a:rPr>
              <a:t>реализации и тестирования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29992" y="2087115"/>
            <a:ext cx="3638231" cy="4399280"/>
          </a:xfrm>
        </p:spPr>
        <p:txBody>
          <a:bodyPr>
            <a:normAutofit/>
          </a:bodyPr>
          <a:lstStyle/>
          <a:p>
            <a:r>
              <a:rPr lang="ru-RU" sz="1800" dirty="0"/>
              <a:t>• Архитектура на основе </a:t>
            </a:r>
            <a:r>
              <a:rPr lang="en-US" sz="1800" dirty="0"/>
              <a:t>Django</a:t>
            </a:r>
            <a:endParaRPr lang="ru-RU" sz="1800" dirty="0" smtClean="0"/>
          </a:p>
          <a:p>
            <a:r>
              <a:rPr lang="ru-RU" sz="1800" dirty="0"/>
              <a:t>• Интеграция </a:t>
            </a:r>
            <a:r>
              <a:rPr lang="en-US" sz="1800" dirty="0"/>
              <a:t>D3.js </a:t>
            </a:r>
            <a:r>
              <a:rPr lang="ru-RU" sz="1800" dirty="0"/>
              <a:t>для визуализации</a:t>
            </a:r>
            <a:endParaRPr lang="ru-RU" sz="1800" dirty="0" smtClean="0"/>
          </a:p>
          <a:p>
            <a:r>
              <a:rPr lang="ru-RU" sz="1800" dirty="0"/>
              <a:t>• Хранение данных в </a:t>
            </a:r>
            <a:r>
              <a:rPr lang="en-US" sz="1800" dirty="0"/>
              <a:t>PostgreSQL</a:t>
            </a:r>
            <a:endParaRPr lang="ru-RU" sz="1800" dirty="0" smtClean="0"/>
          </a:p>
          <a:p>
            <a:r>
              <a:rPr lang="ru-RU" sz="1800" dirty="0"/>
              <a:t>• Механизм обработки </a:t>
            </a:r>
            <a:r>
              <a:rPr lang="ru-RU" sz="1800" dirty="0" smtClean="0"/>
              <a:t>нечеткой логики</a:t>
            </a:r>
          </a:p>
          <a:p>
            <a:r>
              <a:rPr lang="ru-RU" sz="1800" dirty="0"/>
              <a:t>• Админ-панель для управления данными</a:t>
            </a:r>
            <a:endParaRPr lang="ru-RU" sz="1800" dirty="0" smtClean="0"/>
          </a:p>
          <a:p>
            <a:r>
              <a:rPr lang="ru-RU" sz="1800" dirty="0"/>
              <a:t>• Безопасность и </a:t>
            </a:r>
            <a:r>
              <a:rPr lang="ru-RU" sz="1800" dirty="0" smtClean="0"/>
              <a:t>аутентификация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5" y="1956123"/>
            <a:ext cx="7957509" cy="45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70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1145941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Оценивание качества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53191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604" y="1958848"/>
            <a:ext cx="5665288" cy="4645152"/>
          </a:xfrm>
        </p:spPr>
        <p:txBody>
          <a:bodyPr>
            <a:normAutofit/>
          </a:bodyPr>
          <a:lstStyle/>
          <a:p>
            <a:r>
              <a:rPr lang="ru-RU" sz="1800" dirty="0"/>
              <a:t>Первоначальная оценка успеха </a:t>
            </a:r>
            <a:r>
              <a:rPr lang="ru-RU" sz="1800" dirty="0" smtClean="0"/>
              <a:t>проекта</a:t>
            </a:r>
          </a:p>
          <a:p>
            <a:r>
              <a:rPr lang="ru-RU" sz="1200" dirty="0"/>
              <a:t>Соответствие заявленному техническому заданию</a:t>
            </a:r>
          </a:p>
          <a:p>
            <a:r>
              <a:rPr lang="ru-RU" sz="1200" dirty="0"/>
              <a:t>Качество документации</a:t>
            </a:r>
          </a:p>
          <a:p>
            <a:r>
              <a:rPr lang="ru-RU" sz="1200" dirty="0"/>
              <a:t>Удобство использования</a:t>
            </a:r>
          </a:p>
          <a:p>
            <a:r>
              <a:rPr lang="ru-RU" sz="1200" dirty="0"/>
              <a:t>Стабильность работы</a:t>
            </a:r>
          </a:p>
          <a:p>
            <a:r>
              <a:rPr lang="ru-RU" sz="1800" dirty="0"/>
              <a:t>Последующая оценка успеха проекта</a:t>
            </a:r>
          </a:p>
          <a:p>
            <a:r>
              <a:rPr lang="ru-RU" sz="1200" dirty="0"/>
              <a:t>Решение комиссии о дипломной работе</a:t>
            </a:r>
          </a:p>
          <a:p>
            <a:r>
              <a:rPr lang="ru-RU" sz="1200" dirty="0"/>
              <a:t>Полученная оценка</a:t>
            </a:r>
          </a:p>
          <a:p>
            <a:r>
              <a:rPr lang="ru-RU" sz="1200" dirty="0"/>
              <a:t>Комментарии и оценка руководителя работы</a:t>
            </a:r>
          </a:p>
          <a:p>
            <a:r>
              <a:rPr lang="ru-RU" sz="1800" dirty="0"/>
              <a:t>Конечный параметр оценки успеха проекта</a:t>
            </a:r>
          </a:p>
          <a:p>
            <a:r>
              <a:rPr lang="ru-RU" sz="1200" dirty="0"/>
              <a:t>Количество пользователей</a:t>
            </a:r>
          </a:p>
          <a:p>
            <a:r>
              <a:rPr lang="ru-RU" sz="1200" dirty="0"/>
              <a:t>Оценки пользователей</a:t>
            </a:r>
          </a:p>
          <a:p>
            <a:r>
              <a:rPr lang="ru-RU" sz="1200" dirty="0"/>
              <a:t>Количество упоминаний в исследовательских работах</a:t>
            </a:r>
          </a:p>
          <a:p>
            <a:r>
              <a:rPr lang="ru-RU" sz="1200" dirty="0"/>
              <a:t>Популярность в интернете</a:t>
            </a:r>
          </a:p>
          <a:p>
            <a:endParaRPr lang="ru-RU" sz="1800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52" y="1447790"/>
            <a:ext cx="4892040" cy="46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результаты работы (демонстрация)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" name="Демонстрация работы программы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7689" y="2136531"/>
            <a:ext cx="7581418" cy="42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П</a:t>
            </a:r>
            <a:r>
              <a:rPr lang="ru-RU" sz="2800" dirty="0" smtClean="0">
                <a:solidFill>
                  <a:srgbClr val="0E2D69"/>
                </a:solidFill>
              </a:rPr>
              <a:t>рактическая новизна и </a:t>
            </a:r>
            <a:r>
              <a:rPr lang="ru-RU" sz="2800" dirty="0">
                <a:solidFill>
                  <a:srgbClr val="0E2D69"/>
                </a:solidFill>
              </a:rPr>
              <a:t>значимость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4663" y="2136531"/>
            <a:ext cx="5912651" cy="4866847"/>
          </a:xfrm>
        </p:spPr>
        <p:txBody>
          <a:bodyPr>
            <a:normAutofit/>
          </a:bodyPr>
          <a:lstStyle/>
          <a:p>
            <a:r>
              <a:rPr lang="ru-RU" sz="1800" dirty="0"/>
              <a:t>• Интеграция нечетких когнитивных карт с </a:t>
            </a:r>
            <a:r>
              <a:rPr lang="ru-RU" sz="1800" dirty="0" smtClean="0"/>
              <a:t>веб-технологиями</a:t>
            </a:r>
          </a:p>
          <a:p>
            <a:r>
              <a:rPr lang="ru-RU" sz="1800" dirty="0" smtClean="0"/>
              <a:t>• </a:t>
            </a:r>
            <a:r>
              <a:rPr lang="ru-RU" sz="1800" dirty="0"/>
              <a:t>Поддержка нескольких </a:t>
            </a:r>
            <a:r>
              <a:rPr lang="ru-RU" sz="1800" dirty="0" smtClean="0"/>
              <a:t>алгоритмов </a:t>
            </a:r>
            <a:r>
              <a:rPr lang="ru-RU" sz="1800" dirty="0"/>
              <a:t>нечеткой логики</a:t>
            </a:r>
            <a:endParaRPr lang="ru-RU" sz="1800" dirty="0" smtClean="0"/>
          </a:p>
          <a:p>
            <a:r>
              <a:rPr lang="ru-RU" sz="1800" dirty="0"/>
              <a:t>• Моделирование неопределенности и сложности </a:t>
            </a:r>
            <a:r>
              <a:rPr lang="ru-RU" sz="1800" dirty="0" smtClean="0"/>
              <a:t>IT-проектов</a:t>
            </a:r>
          </a:p>
          <a:p>
            <a:r>
              <a:rPr lang="ru-RU" sz="1800" dirty="0"/>
              <a:t>• Интерактивная визуализация данных</a:t>
            </a:r>
            <a:endParaRPr lang="ru-RU" sz="1800" dirty="0" smtClean="0"/>
          </a:p>
          <a:p>
            <a:r>
              <a:rPr lang="ru-RU" sz="1800" dirty="0"/>
              <a:t>• Поддержка принятия решений</a:t>
            </a:r>
            <a:endParaRPr lang="ru-RU" sz="1800" dirty="0" smtClean="0"/>
          </a:p>
          <a:p>
            <a:r>
              <a:rPr lang="ru-RU" sz="1800" dirty="0"/>
              <a:t>• Масштабируемость и </a:t>
            </a:r>
            <a:r>
              <a:rPr lang="ru-RU" sz="1800" dirty="0" err="1" smtClean="0"/>
              <a:t>адаптируемость</a:t>
            </a:r>
            <a:endParaRPr lang="ru-RU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Обучение теории нечетких когнитивных карт</a:t>
            </a:r>
            <a:endParaRPr lang="en-US" sz="1800" dirty="0" smtClean="0"/>
          </a:p>
          <a:p>
            <a:r>
              <a:rPr lang="ru-RU" sz="1800" dirty="0"/>
              <a:t>• </a:t>
            </a:r>
            <a:r>
              <a:rPr lang="ru-RU" sz="1800" dirty="0" smtClean="0"/>
              <a:t>Полезный </a:t>
            </a:r>
            <a:r>
              <a:rPr lang="ru-RU" sz="1800" dirty="0"/>
              <a:t>инструмент который </a:t>
            </a:r>
            <a:r>
              <a:rPr lang="ru-RU" sz="1800" dirty="0" smtClean="0"/>
              <a:t>удобно применять в дискуссиях</a:t>
            </a:r>
            <a:endParaRPr lang="ru-RU" sz="1800" dirty="0"/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2" y="2358226"/>
            <a:ext cx="5110862" cy="40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626577"/>
            <a:ext cx="11156159" cy="509954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Пути дальнейшего развития работы</a:t>
            </a:r>
            <a:endParaRPr lang="ru-RU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13432"/>
            <a:ext cx="5201445" cy="4645152"/>
          </a:xfrm>
        </p:spPr>
        <p:txBody>
          <a:bodyPr>
            <a:normAutofit lnSpcReduction="10000"/>
          </a:bodyPr>
          <a:lstStyle/>
          <a:p>
            <a:r>
              <a:rPr lang="ru-RU" sz="1800" dirty="0"/>
              <a:t>• </a:t>
            </a:r>
            <a:r>
              <a:rPr lang="ru-RU" sz="1800" dirty="0" smtClean="0"/>
              <a:t>Продвижение и распространение программы в интернете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типов нечетких множеств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функций принадлежности</a:t>
            </a:r>
          </a:p>
          <a:p>
            <a:r>
              <a:rPr lang="ru-RU" sz="1800" dirty="0"/>
              <a:t>• Добавление </a:t>
            </a:r>
            <a:r>
              <a:rPr lang="ru-RU" sz="1800" dirty="0" smtClean="0"/>
              <a:t>дополнительных методов </a:t>
            </a:r>
            <a:r>
              <a:rPr lang="ru-RU" sz="1800" dirty="0" err="1" smtClean="0"/>
              <a:t>дефазиффикации</a:t>
            </a:r>
            <a:endParaRPr lang="ru-RU" sz="1800" dirty="0" smtClean="0"/>
          </a:p>
          <a:p>
            <a:r>
              <a:rPr lang="ru-RU" sz="1800" dirty="0"/>
              <a:t>• Усовершенствование </a:t>
            </a:r>
            <a:r>
              <a:rPr lang="ru-RU" sz="1800" dirty="0" smtClean="0"/>
              <a:t>алгоритма анализа НКК</a:t>
            </a:r>
          </a:p>
          <a:p>
            <a:r>
              <a:rPr lang="ru-RU" sz="1800" dirty="0" smtClean="0"/>
              <a:t>• </a:t>
            </a:r>
            <a:r>
              <a:rPr lang="ru-RU" sz="1800" dirty="0" err="1" smtClean="0"/>
              <a:t>Автоматичская</a:t>
            </a:r>
            <a:r>
              <a:rPr lang="ru-RU" sz="1800" dirty="0" smtClean="0"/>
              <a:t> генерация факторов по названию проекта</a:t>
            </a:r>
          </a:p>
          <a:p>
            <a:r>
              <a:rPr lang="ru-RU" sz="1800" dirty="0"/>
              <a:t>• Разработка </a:t>
            </a:r>
            <a:r>
              <a:rPr lang="ru-RU" sz="1800" dirty="0" smtClean="0"/>
              <a:t>приложений для других платформ</a:t>
            </a:r>
            <a:endParaRPr lang="ru-RU" sz="1800" dirty="0"/>
          </a:p>
        </p:txBody>
      </p:sp>
      <p:pic>
        <p:nvPicPr>
          <p:cNvPr id="409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313432"/>
            <a:ext cx="5246727" cy="34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929384"/>
            <a:ext cx="10935543" cy="4233671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Barbrook</a:t>
            </a:r>
            <a:r>
              <a:rPr lang="en-US" sz="1600" i="1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-Johnson, P., Penn, A.S.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(2022) Fuzzy Cognitive Mapping. In: Systems Mapping //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doi.org (</a:t>
            </a:r>
            <a:r>
              <a:rPr lang="en-US" sz="1600" u="sng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https://doi.org/10.1007/978-3-031-01919-7_6</a:t>
            </a:r>
            <a:r>
              <a:rPr lang="en-US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20.11.2023.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Michael </a:t>
            </a:r>
            <a:r>
              <a:rPr lang="en-US" sz="1600" i="1" dirty="0" err="1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Glykas</a:t>
            </a:r>
            <a:r>
              <a:rPr lang="en-US" sz="1600" i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(2010) Fuzzy cognitive maps. Advances in theory, methodologies, tools and applications //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https://www.researchgate.net/publication/268170676_Fuzzy_cognitive_maps_Advances_in_theory_methodologies_tools_and_applications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Kosko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, B.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(1986). Fuzzy Cognitive Maps // International Journal of Man-Machine Studies,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Vol. 24, No. 1, 1986, pp. 65-75.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Maikel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León, C. R.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(2010). Fuzzy Cognitive Maps for Modeling Complex Systems //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Сайт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researchgate.net (</a:t>
            </a:r>
            <a:r>
              <a:rPr lang="en-US" sz="1600" u="sng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https://www.researchgate.net/publication/220887109_Fuzzy_Cognitive_Maps_for_</a:t>
            </a: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1600" u="sng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Modeling_Complex_Systems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ru-RU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Просмотрено: 20.11.2023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ru-RU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Chrysostomos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D.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Stylios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Voula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C.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Georgopoulos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and Peter P. </a:t>
            </a:r>
            <a:r>
              <a:rPr lang="en-US" sz="1600" i="1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Groumpos</a:t>
            </a:r>
            <a:r>
              <a:rPr lang="en-US" sz="1600" i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(1997) The use of fuzzy cognitive maps in modelling systems // </a:t>
            </a:r>
            <a:r>
              <a:rPr lang="en-US" sz="16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Conference: 5th IEEE Mediterranean Conference on Control and Systems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2100"/>
            </a:pPr>
            <a:endParaRPr lang="en-US" sz="1600" dirty="0">
              <a:solidFill>
                <a:srgbClr val="0F2C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</p:spTree>
    <p:extLst>
      <p:ext uri="{BB962C8B-B14F-4D97-AF65-F5344CB8AC3E}">
        <p14:creationId xmlns:p14="http://schemas.microsoft.com/office/powerpoint/2010/main" val="139355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Назначение </a:t>
            </a:r>
            <a:r>
              <a:rPr lang="ru-RU" sz="2800" dirty="0">
                <a:solidFill>
                  <a:srgbClr val="0E2D69"/>
                </a:solidFill>
              </a:rPr>
              <a:t>работы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660" y="2002420"/>
            <a:ext cx="5642198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 обсуждении проекта участвуют </a:t>
            </a:r>
            <a:r>
              <a:rPr lang="ru-RU" sz="1500" dirty="0" smtClean="0"/>
              <a:t>различные </a:t>
            </a:r>
            <a:r>
              <a:rPr lang="ru-RU" sz="1500" dirty="0" err="1" smtClean="0"/>
              <a:t>стейкхолдеры</a:t>
            </a:r>
            <a:r>
              <a:rPr lang="ru-RU" sz="1500" dirty="0"/>
              <a:t>, такие как </a:t>
            </a:r>
            <a:r>
              <a:rPr lang="ru-RU" sz="1500" dirty="0" err="1"/>
              <a:t>Product</a:t>
            </a:r>
            <a:r>
              <a:rPr lang="ru-RU" sz="1500" dirty="0"/>
              <a:t> </a:t>
            </a:r>
            <a:r>
              <a:rPr lang="ru-RU" sz="1500" dirty="0" err="1"/>
              <a:t>Owner</a:t>
            </a:r>
            <a:r>
              <a:rPr lang="ru-RU" sz="1500" dirty="0"/>
              <a:t>, менеджер проекта, бизнес-аналитики и конечные </a:t>
            </a:r>
            <a:r>
              <a:rPr lang="ru-RU" sz="1500" dirty="0" smtClean="0"/>
              <a:t>пользователи.</a:t>
            </a: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Поддерживать нить разговора становится сложно из-за множества факторов, влияющих на </a:t>
            </a:r>
            <a:r>
              <a:rPr lang="ru-RU" sz="1500" dirty="0" smtClean="0"/>
              <a:t>проект.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Традиционные методы, такие как SWOT-анализ и PEST-анализ, часто оказываются сложными в применении при большом количестве факторов и не отображают взаимосвязи между </a:t>
            </a:r>
            <a:r>
              <a:rPr lang="ru-RU" sz="1500" dirty="0" smtClean="0"/>
              <a:t>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Для выявления факторов успеха проекта и их сложных взаимосвязей предлагается использование метода нечетких когнитивных </a:t>
            </a:r>
            <a:r>
              <a:rPr lang="ru-RU" sz="1500" dirty="0" smtClean="0"/>
              <a:t>карт.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Визуализация помогает создать единую картину в сознании участников, облегчая ведение нити разговора и обеспечение общего </a:t>
            </a:r>
            <a:r>
              <a:rPr lang="ru-RU" sz="1500" dirty="0" smtClean="0"/>
              <a:t>понимания.</a:t>
            </a:r>
            <a:endParaRPr lang="ru-RU" sz="1500" dirty="0" smtClean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58" y="2002420"/>
            <a:ext cx="5760720" cy="360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00" y="3125196"/>
            <a:ext cx="11156159" cy="7770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E2D69"/>
                </a:solidFill>
              </a:rPr>
              <a:t>Спасибо за </a:t>
            </a:r>
            <a:r>
              <a:rPr lang="ru-RU" sz="4000" dirty="0" smtClean="0">
                <a:solidFill>
                  <a:srgbClr val="0E2D69"/>
                </a:solidFill>
              </a:rPr>
              <a:t>внимание!</a:t>
            </a:r>
            <a:endParaRPr lang="ru-RU" sz="4000" dirty="0">
              <a:solidFill>
                <a:srgbClr val="0E2D69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C43CB66B-7797-423D-A478-A598D0BB8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7274" y="3820693"/>
            <a:ext cx="5829702" cy="532609"/>
          </a:xfrm>
        </p:spPr>
        <p:txBody>
          <a:bodyPr>
            <a:normAutofit/>
          </a:bodyPr>
          <a:lstStyle/>
          <a:p>
            <a:r>
              <a:rPr lang="ru-RU" sz="1400" dirty="0" smtClean="0">
                <a:solidFill>
                  <a:srgbClr val="627FB2"/>
                </a:solidFill>
              </a:rPr>
              <a:t>Программа </a:t>
            </a:r>
            <a:r>
              <a:rPr lang="ru-RU" sz="1400" dirty="0">
                <a:solidFill>
                  <a:srgbClr val="627FB2"/>
                </a:solidFill>
              </a:rPr>
              <a:t>для моделирования восприятия факторов успеха IТ-проекта с использованием нечетких когнитивных </a:t>
            </a:r>
            <a:r>
              <a:rPr lang="ru-RU" sz="1400" dirty="0" smtClean="0">
                <a:solidFill>
                  <a:srgbClr val="627FB2"/>
                </a:solidFill>
              </a:rPr>
              <a:t>карт</a:t>
            </a:r>
            <a:endParaRPr lang="ru-RU" sz="1400" dirty="0" smtClean="0">
              <a:solidFill>
                <a:srgbClr val="627FB2"/>
              </a:solidFill>
            </a:endParaRP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457753" y="4516290"/>
            <a:ext cx="2723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en-US" sz="1400" dirty="0">
                <a:solidFill>
                  <a:srgbClr val="0E2D69"/>
                </a:solidFill>
                <a:latin typeface="HSE Sans" panose="02000000000000000000" pitchFamily="2" charset="0"/>
              </a:rPr>
              <a:t>Peganov.nik@gmail.com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457754" y="428979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1000"/>
              </a:spcBef>
            </a:pPr>
            <a:r>
              <a:rPr lang="ru-RU" sz="1400" dirty="0" err="1" smtClean="0">
                <a:solidFill>
                  <a:srgbClr val="0E2D69"/>
                </a:solidFill>
                <a:latin typeface="HSE Sans" panose="02000000000000000000" pitchFamily="2" charset="0"/>
              </a:rPr>
              <a:t>Пеганов</a:t>
            </a:r>
            <a:r>
              <a:rPr lang="ru-RU" sz="1400" dirty="0" smtClean="0">
                <a:solidFill>
                  <a:srgbClr val="0E2D69"/>
                </a:solidFill>
                <a:latin typeface="HSE Sans" panose="02000000000000000000" pitchFamily="2" charset="0"/>
              </a:rPr>
              <a:t> Никита Сергеевич</a:t>
            </a:r>
            <a:endParaRPr lang="ru-RU" sz="1400" dirty="0">
              <a:solidFill>
                <a:srgbClr val="0E2D69"/>
              </a:solidFill>
            </a:endParaRP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217127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0E2D69"/>
                </a:solidFill>
              </a:rPr>
              <a:t>Основные термины, понятия и определения</a:t>
            </a:r>
            <a:endParaRPr lang="ru-RU" sz="2800" dirty="0">
              <a:solidFill>
                <a:srgbClr val="0E2D69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2002420"/>
            <a:ext cx="5853320" cy="43861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Факторы успеха: Элементы или условия, которые способствуют успешной реализации проекта</a:t>
            </a:r>
            <a:r>
              <a:rPr lang="ru-RU" sz="1500" dirty="0" smtClean="0"/>
              <a:t>.</a:t>
            </a:r>
            <a:endParaRPr lang="ru-RU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Когнитивные </a:t>
            </a:r>
            <a:r>
              <a:rPr lang="ru-RU" sz="1500" dirty="0" smtClean="0"/>
              <a:t>карты: </a:t>
            </a:r>
            <a:r>
              <a:rPr lang="ru-RU" sz="1500" dirty="0"/>
              <a:t>это графическое представление </a:t>
            </a:r>
            <a:r>
              <a:rPr lang="ru-RU" sz="1500" dirty="0" smtClean="0"/>
              <a:t>информации, </a:t>
            </a:r>
            <a:r>
              <a:rPr lang="ru-RU" sz="1500" dirty="0"/>
              <a:t>используемое для моделирования и анализа представлений, восприятий и ментальных моделей, которыми люди руководствуются при решении проблем и принятии решений</a:t>
            </a:r>
            <a:r>
              <a:rPr lang="ru-RU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Нечеткие </a:t>
            </a:r>
            <a:r>
              <a:rPr lang="ru-RU" sz="1500" dirty="0"/>
              <a:t>когнитивные карты (</a:t>
            </a:r>
            <a:r>
              <a:rPr lang="ru-RU" sz="1500" dirty="0" err="1"/>
              <a:t>Fuzzy</a:t>
            </a:r>
            <a:r>
              <a:rPr lang="ru-RU" sz="1500" dirty="0"/>
              <a:t> </a:t>
            </a:r>
            <a:r>
              <a:rPr lang="ru-RU" sz="1500" dirty="0" err="1"/>
              <a:t>Cognitive</a:t>
            </a:r>
            <a:r>
              <a:rPr lang="ru-RU" sz="1500" dirty="0"/>
              <a:t> </a:t>
            </a:r>
            <a:r>
              <a:rPr lang="ru-RU" sz="1500" dirty="0" err="1"/>
              <a:t>Maps</a:t>
            </a:r>
            <a:r>
              <a:rPr lang="ru-RU" sz="1500" dirty="0"/>
              <a:t>, FCM</a:t>
            </a:r>
            <a:r>
              <a:rPr lang="ru-RU" sz="1500" dirty="0" smtClean="0"/>
              <a:t>): </a:t>
            </a:r>
            <a:r>
              <a:rPr lang="ru-RU" sz="1500" dirty="0"/>
              <a:t>Расширение обычных когнитивных карт, позволяющее представить информацию об отношениях между элементами системы в виде нечетких </a:t>
            </a:r>
            <a:r>
              <a:rPr lang="ru-RU" sz="1500" dirty="0" smtClean="0"/>
              <a:t>значений.</a:t>
            </a:r>
            <a:endParaRPr lang="ru-RU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smtClean="0"/>
              <a:t>Схема </a:t>
            </a:r>
            <a:r>
              <a:rPr lang="ru-RU" sz="1500" dirty="0"/>
              <a:t>расчета по шагам (</a:t>
            </a:r>
            <a:r>
              <a:rPr lang="ru-RU" sz="1500" dirty="0" err="1"/>
              <a:t>reasoning</a:t>
            </a:r>
            <a:r>
              <a:rPr lang="ru-RU" sz="1500" dirty="0"/>
              <a:t> </a:t>
            </a:r>
            <a:r>
              <a:rPr lang="ru-RU" sz="1500" dirty="0" err="1"/>
              <a:t>process</a:t>
            </a:r>
            <a:r>
              <a:rPr lang="ru-RU" sz="1500" dirty="0" smtClean="0"/>
              <a:t>)</a:t>
            </a:r>
            <a:r>
              <a:rPr lang="ru-RU" sz="1500" dirty="0"/>
              <a:t>: процесс пошагового анализа и вывода, основанный на нечеткой логике и причинно-следственных связях между понятиями или </a:t>
            </a:r>
            <a:r>
              <a:rPr lang="ru-RU" sz="1500" dirty="0" smtClean="0"/>
              <a:t>элементами.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/>
              <a:t>Лингвистическая </a:t>
            </a:r>
            <a:r>
              <a:rPr lang="ru-RU" sz="1500" dirty="0" smtClean="0"/>
              <a:t>переменная: переменная</a:t>
            </a:r>
            <a:r>
              <a:rPr lang="ru-RU" sz="1500" dirty="0"/>
              <a:t>, значения которой представлены не числами, а словами или фразами на естественном языке.</a:t>
            </a:r>
            <a:endParaRPr lang="ru-RU" sz="15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0157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3" y="2224815"/>
            <a:ext cx="5429082" cy="33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9" y="1881026"/>
            <a:ext cx="5687181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Нечеткие когнитивные карты</a:t>
            </a:r>
            <a:r>
              <a:rPr lang="ru" sz="2000" dirty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представляют собой </a:t>
            </a:r>
            <a:r>
              <a:rPr lang="ru" sz="20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способ отображения реальных систем в форме, которая соответствует человеческому восприятию таких процессов.</a:t>
            </a:r>
            <a:endParaRPr sz="2000" dirty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64;p79"/>
          <p:cNvSpPr txBox="1"/>
          <p:nvPr/>
        </p:nvSpPr>
        <p:spPr>
          <a:xfrm>
            <a:off x="466233" y="5996375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Треугольная функция принадлежности лингвистической переменной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36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12" y="3126236"/>
            <a:ext cx="4425036" cy="297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51" y="1881026"/>
            <a:ext cx="4707089" cy="33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364;p79"/>
          <p:cNvSpPr txBox="1"/>
          <p:nvPr/>
        </p:nvSpPr>
        <p:spPr>
          <a:xfrm>
            <a:off x="6487014" y="5333219"/>
            <a:ext cx="5158562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Когнитивная карта факторов успеха проекта с использованием ИИ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926" y="548720"/>
            <a:ext cx="26148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</a:t>
            </a:r>
            <a:r>
              <a:rPr lang="ru-RU" dirty="0" smtClean="0"/>
              <a:t>НКК</a:t>
            </a:r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 smtClean="0"/>
              <a:t>Пеганов</a:t>
            </a:r>
            <a:endParaRPr lang="ru-RU" dirty="0" smtClean="0"/>
          </a:p>
          <a:p>
            <a:r>
              <a:rPr lang="ru-RU" dirty="0" smtClean="0"/>
              <a:t>Никита Сергеевич</a:t>
            </a:r>
            <a:endParaRPr lang="ru-RU" dirty="0"/>
          </a:p>
        </p:txBody>
      </p:sp>
      <p:sp>
        <p:nvSpPr>
          <p:cNvPr id="13" name="Google Shape;357;p79"/>
          <p:cNvSpPr txBox="1">
            <a:spLocks noGrp="1"/>
          </p:cNvSpPr>
          <p:nvPr>
            <p:ph type="title" idx="4294967295"/>
          </p:nvPr>
        </p:nvSpPr>
        <p:spPr>
          <a:xfrm>
            <a:off x="439290" y="1438866"/>
            <a:ext cx="3933900" cy="58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endParaRPr sz="2800" b="1" strike="noStrike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58;p79"/>
          <p:cNvSpPr txBox="1">
            <a:spLocks noGrp="1"/>
          </p:cNvSpPr>
          <p:nvPr>
            <p:ph type="body" idx="4294967295"/>
          </p:nvPr>
        </p:nvSpPr>
        <p:spPr>
          <a:xfrm>
            <a:off x="439290" y="1881026"/>
            <a:ext cx="6250868" cy="46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ru" sz="2000" b="1" dirty="0" smtClean="0">
                <a:solidFill>
                  <a:srgbClr val="0F2C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Типы нечетких множеств:</a:t>
            </a: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Type-1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степень принадлежности, значение которой находится в диапазоне от 0 до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Type-2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Каждый элемент множества имеет степень принадлежности, которая сама по себе является нечетким числом и описывается функцией принадлежности 2-го уровня.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buSzPts val="2100"/>
            </a:pP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Intuitionistic </a:t>
            </a:r>
            <a:r>
              <a:rPr lang="en-US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Fuzzy </a:t>
            </a:r>
            <a:r>
              <a:rPr lang="en-US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Sets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/>
            </a:r>
            <a:b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</a:b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Каждому элементу множества присваивается пара чисел — степень принадлежности </a:t>
            </a:r>
            <a:r>
              <a:rPr lang="ru-RU" sz="2000" b="1" dirty="0" smtClean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и </a:t>
            </a:r>
            <a:r>
              <a:rPr lang="ru-RU" sz="2000" b="1" dirty="0">
                <a:solidFill>
                  <a:srgbClr val="0F2C68"/>
                </a:solidFill>
                <a:latin typeface="HSE Sans"/>
                <a:ea typeface="Roboto"/>
                <a:cs typeface="Roboto"/>
                <a:sym typeface="Roboto"/>
              </a:rPr>
              <a:t>степень не-принадлежности, таким образом, чтобы сумма этих двух ступеней не превышала 1.</a:t>
            </a:r>
            <a:endParaRPr lang="ru-RU" sz="2000" b="1" dirty="0" smtClean="0">
              <a:solidFill>
                <a:srgbClr val="0F2C68"/>
              </a:solidFill>
              <a:latin typeface="HSE Sans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64;p79"/>
          <p:cNvSpPr txBox="1"/>
          <p:nvPr/>
        </p:nvSpPr>
        <p:spPr>
          <a:xfrm>
            <a:off x="7123232" y="4688450"/>
            <a:ext cx="4514850" cy="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15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Пример трех типов нечетких множеств. К каждому нечеткому множеству применяются одни и те же входные данные p.</a:t>
            </a:r>
            <a:endParaRPr sz="15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n example of the three types of fuzzy sets. The same input p is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58" y="2460147"/>
            <a:ext cx="4651999" cy="23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1991360"/>
            <a:ext cx="5967303" cy="4308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многочисленных исследовательских работах авторы рассматривают нечеткие когнитивные карты как удобный и наглядный аппарат </a:t>
            </a:r>
            <a:r>
              <a:rPr lang="ru-RU" sz="1600" dirty="0" smtClean="0"/>
              <a:t>моделирования.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последние годы они вновь привлекают внимание исследователей, подобно тому как нейронные сети после своего «забвения» в 90-х годах 20-го века, сейчас снова переживают свой пик популярности</a:t>
            </a:r>
            <a:r>
              <a:rPr lang="ru-RU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Нечеткие методы </a:t>
            </a:r>
            <a:r>
              <a:rPr lang="ru-RU" sz="1600" dirty="0" smtClean="0"/>
              <a:t>моделирования, включая нечеткие когнитивные карты, </a:t>
            </a:r>
            <a:r>
              <a:rPr lang="ru-RU" sz="1600" dirty="0"/>
              <a:t>находят свое применение в различных областях, таких как управление проектами, стратегическое планирование и анализ данных.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Важность </a:t>
            </a:r>
            <a:r>
              <a:rPr lang="ru-RU" sz="1600" dirty="0"/>
              <a:t>определения и оценки критических факторов успеха (CSF) для IT-проектов подчеркивается во всех рассмотренных работах.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0" name="Google Shape;3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928" y="1056576"/>
            <a:ext cx="4153726" cy="23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8;p80"/>
          <p:cNvSpPr txBox="1"/>
          <p:nvPr/>
        </p:nvSpPr>
        <p:spPr>
          <a:xfrm>
            <a:off x="6757391" y="3393054"/>
            <a:ext cx="43368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 smtClean="0">
                <a:solidFill>
                  <a:srgbClr val="0F2C68"/>
                </a:solidFill>
              </a:rPr>
              <a:t>FSM Expert</a:t>
            </a:r>
            <a:endParaRPr sz="1400" dirty="0">
              <a:solidFill>
                <a:srgbClr val="0F2C68"/>
              </a:solidFill>
            </a:endParaRPr>
          </a:p>
        </p:txBody>
      </p:sp>
      <p:sp>
        <p:nvSpPr>
          <p:cNvPr id="16" name="Google Shape;376;p80"/>
          <p:cNvSpPr txBox="1"/>
          <p:nvPr/>
        </p:nvSpPr>
        <p:spPr>
          <a:xfrm>
            <a:off x="6848928" y="6217562"/>
            <a:ext cx="4336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F2C68"/>
                </a:solidFill>
              </a:rPr>
              <a:t>Mental Modeler</a:t>
            </a:r>
            <a:endParaRPr sz="1600" dirty="0">
              <a:solidFill>
                <a:srgbClr val="0F2C68"/>
              </a:solidFill>
            </a:endParaRPr>
          </a:p>
        </p:txBody>
      </p:sp>
      <p:pic>
        <p:nvPicPr>
          <p:cNvPr id="17" name="Google Shape;3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928" y="3920985"/>
            <a:ext cx="4153726" cy="2296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45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55977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Анализ существующих решений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17960"/>
              </p:ext>
            </p:extLst>
          </p:nvPr>
        </p:nvGraphicFramePr>
        <p:xfrm>
          <a:off x="306895" y="1746500"/>
          <a:ext cx="11435160" cy="457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81"/>
                <a:gridCol w="2688336"/>
                <a:gridCol w="2999232"/>
                <a:gridCol w="3503311"/>
              </a:tblGrid>
              <a:tr h="547498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Критерий/Программа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FSM Expert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Mental Modeler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FCMappers 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Основное назначение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Моделирование и анализ нечетких когнитивных карт для различных областей, включая IT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Упрощенное моделирование экологических и социальных систем с помощью когнитивных карт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Специализированный инструмент для создания и анализа нечетких когнитивных карт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Интерфейс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Сложный для новичков, требует времени на освоение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Дружелюбный, подходит для пользователей без технического фона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Пользовательский интерфейс средней сложности, требует базовых знаний в моделировании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Функциональность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Расширенные аналитические возможности, поддержка сложных моделей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Основные функции моделирования, ориентированы на наглядность и простоту использования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smtClean="0"/>
                        <a:t>Фокус на анализе и моделировании, поддержка различных методов анализа</a:t>
                      </a:r>
                      <a:endParaRPr lang="ru-RU" sz="1600" dirty="0"/>
                    </a:p>
                  </a:txBody>
                  <a:tcPr/>
                </a:tc>
              </a:tr>
              <a:tr h="547498">
                <a:tc>
                  <a:txBody>
                    <a:bodyPr/>
                    <a:lstStyle/>
                    <a:p>
                      <a:r>
                        <a:rPr lang="ru-RU" sz="1600" b="1" smtClean="0"/>
                        <a:t>Применение в </a:t>
                      </a:r>
                      <a:r>
                        <a:rPr lang="en-US" sz="1600" b="1" smtClean="0"/>
                        <a:t>IT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сложных IT-проектов, требующих детального анализа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Менее подходит для сложных IT-проектов, больше для общего понимания взаимосвязей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Подходит для анализа и прогнозирования в IT, но с ограниченными возможностями по сравнению с FSM </a:t>
                      </a:r>
                      <a:r>
                        <a:rPr lang="ru-RU" sz="1600" dirty="0" err="1" smtClean="0"/>
                        <a:t>Expert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0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Цель и задачи ВКР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532563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>
          <a:xfrm>
            <a:off x="585897" y="2662176"/>
            <a:ext cx="4900503" cy="4016416"/>
          </a:xfrm>
        </p:spPr>
        <p:txBody>
          <a:bodyPr>
            <a:normAutofit fontScale="92500" lnSpcReduction="20000"/>
          </a:bodyPr>
          <a:lstStyle/>
          <a:p>
            <a:pPr lvl="0">
              <a:lnSpc>
                <a:spcPct val="115000"/>
              </a:lnSpc>
              <a:spcBef>
                <a:spcPts val="1900"/>
              </a:spcBef>
              <a:buSzPts val="1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Задачи:</a:t>
            </a:r>
          </a:p>
          <a:p>
            <a:pPr marL="457200" lvl="0" indent="-323850">
              <a:lnSpc>
                <a:spcPct val="115000"/>
              </a:lnSpc>
              <a:spcBef>
                <a:spcPts val="190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 и анализ существующих методов оценки успеха ИТ-проектов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Изучение </a:t>
            </a: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теории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НКК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Разработка методологии моделирования восприятия факторов успеха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ИТ-проекта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Выявление требований в ходе совещаний со </a:t>
            </a:r>
            <a:r>
              <a:rPr lang="ru-RU" sz="1800" dirty="0" err="1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стейкхолдерами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Проектирование программы для моделирования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Реализация программы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Тестирование и </a:t>
            </a:r>
            <a:r>
              <a:rPr lang="ru-RU" sz="1800" dirty="0" err="1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валидация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выводы</a:t>
            </a:r>
          </a:p>
          <a:p>
            <a:pPr marL="457200" lvl="0" indent="-323850">
              <a:lnSpc>
                <a:spcPct val="115000"/>
              </a:lnSpc>
              <a:spcBef>
                <a:spcPts val="0"/>
              </a:spcBef>
              <a:buClr>
                <a:srgbClr val="0F2C68"/>
              </a:buClr>
              <a:buSzPts val="1500"/>
              <a:buFont typeface="Roboto"/>
              <a:buAutoNum type="arabicPeriod"/>
            </a:pPr>
            <a:r>
              <a:rPr lang="ru-RU" sz="1800" dirty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Подготовка 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документации</a:t>
            </a:r>
            <a:endParaRPr lang="ru-RU" sz="1800" dirty="0">
              <a:solidFill>
                <a:srgbClr val="0F2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97" y="2808862"/>
            <a:ext cx="6182333" cy="309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585896" y="2107860"/>
            <a:ext cx="11156159" cy="701002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ru-RU" sz="1800" b="1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Цель работы:</a:t>
            </a:r>
            <a:r>
              <a:rPr lang="ru-RU" sz="1800" dirty="0" smtClean="0">
                <a:solidFill>
                  <a:srgbClr val="0F2C68"/>
                </a:solidFill>
                <a:latin typeface="Roboto"/>
                <a:ea typeface="Roboto"/>
                <a:cs typeface="Roboto"/>
                <a:sym typeface="Roboto"/>
              </a:rPr>
              <a:t> Разработка программы для моделирования восприятия факторов успеха ИТ-проекта с использованием нечетких когнитивных карт.</a:t>
            </a:r>
          </a:p>
        </p:txBody>
      </p:sp>
    </p:spTree>
    <p:extLst>
      <p:ext uri="{BB962C8B-B14F-4D97-AF65-F5344CB8AC3E}">
        <p14:creationId xmlns:p14="http://schemas.microsoft.com/office/powerpoint/2010/main" val="318103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47790"/>
            <a:ext cx="11156159" cy="77702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E2D69"/>
                </a:solidFill>
              </a:rPr>
              <a:t>Функциональные требования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7952" y="1947672"/>
            <a:ext cx="7554104" cy="4645152"/>
          </a:xfrm>
        </p:spPr>
        <p:txBody>
          <a:bodyPr>
            <a:normAutofit lnSpcReduction="10000"/>
          </a:bodyPr>
          <a:lstStyle/>
          <a:p>
            <a:r>
              <a:rPr lang="ru-RU" sz="1600" dirty="0"/>
              <a:t>• Создание моделей влияния факторов успеха IT-проекта методом нечетких когнитивных карт.</a:t>
            </a:r>
          </a:p>
          <a:p>
            <a:r>
              <a:rPr lang="ru-RU" sz="1600" dirty="0"/>
              <a:t>• Возможность выбора и модификации факторов влияния на успех IT-проекта.</a:t>
            </a:r>
          </a:p>
          <a:p>
            <a:r>
              <a:rPr lang="ru-RU" sz="1600" dirty="0"/>
              <a:t>• Список наиболее часто встречающихся факторов IT-проекта.</a:t>
            </a:r>
          </a:p>
          <a:p>
            <a:r>
              <a:rPr lang="ru-RU" sz="1600" dirty="0"/>
              <a:t>• Модификация моделей: добавление или удаление факторов, изменение взаимосвязей.</a:t>
            </a:r>
          </a:p>
          <a:p>
            <a:r>
              <a:rPr lang="ru-RU" sz="1600" dirty="0"/>
              <a:t>• Сохранение моделей во внешний файл.</a:t>
            </a:r>
          </a:p>
          <a:p>
            <a:r>
              <a:rPr lang="ru-RU" sz="1600" dirty="0"/>
              <a:t>• Поддержка сохранения различных версий когнитивной карты.</a:t>
            </a:r>
          </a:p>
          <a:p>
            <a:r>
              <a:rPr lang="ru-RU" sz="1600" dirty="0"/>
              <a:t>• Анализ взаимосвязей факторов в различных моделях.</a:t>
            </a:r>
          </a:p>
          <a:p>
            <a:r>
              <a:rPr lang="ru-RU" sz="1600" dirty="0"/>
              <a:t>• Ввод и анализ лингвистических термов и функций принадлежности.</a:t>
            </a:r>
          </a:p>
          <a:p>
            <a:r>
              <a:rPr lang="ru-RU" sz="1600" dirty="0"/>
              <a:t>• Замена числовых значений весов на лингвистические термины.</a:t>
            </a:r>
          </a:p>
          <a:p>
            <a:r>
              <a:rPr lang="ru-RU" sz="1600" dirty="0"/>
              <a:t>• Аналитические инструменты для изучения влияния факторов на успешность IT-проекта.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8720"/>
            <a:ext cx="1901825" cy="415925"/>
          </a:xfrm>
        </p:spPr>
        <p:txBody>
          <a:bodyPr/>
          <a:lstStyle/>
          <a:p>
            <a:r>
              <a:rPr lang="ru-RU" dirty="0"/>
              <a:t>Факультет компьютерных наук,</a:t>
            </a:r>
          </a:p>
          <a:p>
            <a:r>
              <a:rPr lang="ru-RU" dirty="0"/>
              <a:t>ОП «Программная инженерия»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524542" cy="408109"/>
          </a:xfrm>
        </p:spPr>
        <p:txBody>
          <a:bodyPr/>
          <a:lstStyle/>
          <a:p>
            <a:r>
              <a:rPr lang="ru-RU" dirty="0"/>
              <a:t>Программа для моделирования восприятия факторов успеха IТ-проекта с использованием НКК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070100" cy="408109"/>
          </a:xfrm>
        </p:spPr>
        <p:txBody>
          <a:bodyPr/>
          <a:lstStyle/>
          <a:p>
            <a:r>
              <a:rPr lang="ru-RU" dirty="0" err="1"/>
              <a:t>Пеганов</a:t>
            </a:r>
            <a:endParaRPr lang="ru-RU" dirty="0"/>
          </a:p>
          <a:p>
            <a:r>
              <a:rPr lang="ru-RU" dirty="0"/>
              <a:t>Никита Сергеевич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054542"/>
            <a:ext cx="3380321" cy="425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46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875bd71-cde8-496c-a136-433f55d5e6d0"/>
    <ds:schemaRef ds:uri="http://schemas.openxmlformats.org/package/2006/metadata/core-properties"/>
    <ds:schemaRef ds:uri="e96afe77-3acb-4328-97fc-408e1bde3ecd"/>
  </ds:schemaRefs>
</ds:datastoreItem>
</file>

<file path=customXml/itemProps2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4144</TotalTime>
  <Words>1575</Words>
  <Application>Microsoft Office PowerPoint</Application>
  <PresentationFormat>Произвольный</PresentationFormat>
  <Paragraphs>266</Paragraphs>
  <Slides>20</Slides>
  <Notes>1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Office Theme</vt:lpstr>
      <vt:lpstr>Программа для моделирования восприятия факторов успеха IТ-проекта с использованием нечетких когнитивных карт A Program for Modeling the Perception of Success Factors of an IT-Project Using Fuzzy Cognitive Maps</vt:lpstr>
      <vt:lpstr>Назначение работы</vt:lpstr>
      <vt:lpstr>Основные термины, понятия и определения</vt:lpstr>
      <vt:lpstr>Предметная область</vt:lpstr>
      <vt:lpstr>Предметная область</vt:lpstr>
      <vt:lpstr>Актуальность</vt:lpstr>
      <vt:lpstr>Анализ существующих решений</vt:lpstr>
      <vt:lpstr>Цель и задачи ВКР</vt:lpstr>
      <vt:lpstr>Функциональные требования</vt:lpstr>
      <vt:lpstr>Анализ и выбор моделей, методов и алгоритмов</vt:lpstr>
      <vt:lpstr>Входные и выходные данные</vt:lpstr>
      <vt:lpstr>Архитектура системы</vt:lpstr>
      <vt:lpstr>Технологии и инструменты реализации</vt:lpstr>
      <vt:lpstr>Особенности программной реализации и тестирования</vt:lpstr>
      <vt:lpstr>Оценивание качества работы</vt:lpstr>
      <vt:lpstr>Основные результаты работы (демонстрация)</vt:lpstr>
      <vt:lpstr>Практическая новизна и значимость</vt:lpstr>
      <vt:lpstr>Пути дальнейшего развития работы</vt:lpstr>
      <vt:lpstr>Список источников</vt:lpstr>
      <vt:lpstr>Спасибо за внимание!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 Peg</cp:lastModifiedBy>
  <cp:revision>157</cp:revision>
  <cp:lastPrinted>2021-11-11T13:08:42Z</cp:lastPrinted>
  <dcterms:created xsi:type="dcterms:W3CDTF">2021-11-11T08:52:47Z</dcterms:created>
  <dcterms:modified xsi:type="dcterms:W3CDTF">2024-06-09T18:03:29Z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